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306" r:id="rId5"/>
    <p:sldId id="259" r:id="rId6"/>
    <p:sldId id="260" r:id="rId7"/>
    <p:sldId id="261" r:id="rId8"/>
    <p:sldId id="263" r:id="rId9"/>
    <p:sldId id="264" r:id="rId10"/>
    <p:sldId id="265" r:id="rId11"/>
    <p:sldId id="268" r:id="rId12"/>
    <p:sldId id="269" r:id="rId13"/>
    <p:sldId id="270" r:id="rId14"/>
    <p:sldId id="271" r:id="rId15"/>
    <p:sldId id="272" r:id="rId16"/>
    <p:sldId id="273" r:id="rId17"/>
    <p:sldId id="274" r:id="rId18"/>
    <p:sldId id="275" r:id="rId19"/>
    <p:sldId id="276" r:id="rId20"/>
    <p:sldId id="304" r:id="rId21"/>
    <p:sldId id="308" r:id="rId22"/>
    <p:sldId id="277" r:id="rId23"/>
    <p:sldId id="278" r:id="rId24"/>
    <p:sldId id="279" r:id="rId25"/>
    <p:sldId id="280" r:id="rId26"/>
    <p:sldId id="287" r:id="rId27"/>
    <p:sldId id="281" r:id="rId28"/>
    <p:sldId id="286" r:id="rId29"/>
    <p:sldId id="285" r:id="rId30"/>
    <p:sldId id="290" r:id="rId31"/>
    <p:sldId id="291" r:id="rId32"/>
    <p:sldId id="292" r:id="rId33"/>
    <p:sldId id="293" r:id="rId34"/>
    <p:sldId id="294" r:id="rId35"/>
    <p:sldId id="295" r:id="rId36"/>
    <p:sldId id="296" r:id="rId37"/>
    <p:sldId id="297" r:id="rId38"/>
    <p:sldId id="298" r:id="rId39"/>
    <p:sldId id="307" r:id="rId40"/>
    <p:sldId id="303" r:id="rId41"/>
    <p:sldId id="305" r:id="rId42"/>
    <p:sldId id="2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A37EF1B-16BD-4C52-8119-409E99142177}" type="datetimeFigureOut">
              <a:rPr lang="en-IN" smtClean="0"/>
              <a:t>18-04-2023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75086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7EF1B-16BD-4C52-8119-409E99142177}"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166917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0A37EF1B-16BD-4C52-8119-409E99142177}"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1999623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0A37EF1B-16BD-4C52-8119-409E99142177}"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3981617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A37EF1B-16BD-4C52-8119-409E99142177}"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01118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A37EF1B-16BD-4C52-8119-409E99142177}" type="datetimeFigureOut">
              <a:rPr lang="en-IN" smtClean="0"/>
              <a:t>18-04-2023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639565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A37EF1B-16BD-4C52-8119-409E99142177}" type="datetimeFigureOut">
              <a:rPr lang="en-IN" smtClean="0"/>
              <a:t>18-04-2023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991832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A37EF1B-16BD-4C52-8119-409E99142177}"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3975307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A37EF1B-16BD-4C52-8119-409E99142177}"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3345228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37EF1B-16BD-4C52-8119-409E99142177}"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2712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A37EF1B-16BD-4C52-8119-409E99142177}"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743703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A37EF1B-16BD-4C52-8119-409E99142177}"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533404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A37EF1B-16BD-4C52-8119-409E99142177}" type="datetimeFigureOut">
              <a:rPr lang="en-IN" smtClean="0"/>
              <a:t>18-04-2023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109773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37EF1B-16BD-4C52-8119-409E99142177}" type="datetimeFigureOut">
              <a:rPr lang="en-IN" smtClean="0"/>
              <a:t>18-04-2023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3755511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37EF1B-16BD-4C52-8119-409E99142177}" type="datetimeFigureOut">
              <a:rPr lang="en-IN" smtClean="0"/>
              <a:t>18-04-2023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329579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7EF1B-16BD-4C52-8119-409E99142177}"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69941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7EF1B-16BD-4C52-8119-409E99142177}"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52390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A37EF1B-16BD-4C52-8119-409E99142177}" type="datetimeFigureOut">
              <a:rPr lang="en-IN" smtClean="0"/>
              <a:t>18-04-2023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AB5182F-ADB1-4AA9-87A4-CD967B18711A}" type="slidenum">
              <a:rPr lang="en-IN" smtClean="0"/>
              <a:t>‹#›</a:t>
            </a:fld>
            <a:endParaRPr lang="en-IN"/>
          </a:p>
        </p:txBody>
      </p:sp>
    </p:spTree>
    <p:extLst>
      <p:ext uri="{BB962C8B-B14F-4D97-AF65-F5344CB8AC3E}">
        <p14:creationId xmlns:p14="http://schemas.microsoft.com/office/powerpoint/2010/main" val="358875878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145310"/>
            <a:ext cx="9171300" cy="2309090"/>
          </a:xfrm>
        </p:spPr>
        <p:txBody>
          <a:bodyPr>
            <a:normAutofit/>
          </a:bodyPr>
          <a:lstStyle/>
          <a:p>
            <a:r>
              <a:rPr lang="en-US" dirty="0" smtClean="0">
                <a:solidFill>
                  <a:srgbClr val="FFFF00"/>
                </a:solidFill>
              </a:rPr>
              <a:t>Employee </a:t>
            </a:r>
            <a:r>
              <a:rPr lang="en-US" dirty="0">
                <a:solidFill>
                  <a:srgbClr val="FFFF00"/>
                </a:solidFill>
              </a:rPr>
              <a:t>Leave Management System</a:t>
            </a:r>
            <a:endParaRPr lang="en-IN" dirty="0">
              <a:solidFill>
                <a:srgbClr val="FFFF00"/>
              </a:solidFill>
            </a:endParaRPr>
          </a:p>
        </p:txBody>
      </p:sp>
      <p:sp>
        <p:nvSpPr>
          <p:cNvPr id="3" name="Subtitle 2"/>
          <p:cNvSpPr>
            <a:spLocks noGrp="1"/>
          </p:cNvSpPr>
          <p:nvPr>
            <p:ph type="subTitle" idx="1"/>
          </p:nvPr>
        </p:nvSpPr>
        <p:spPr>
          <a:xfrm>
            <a:off x="8101584" y="4777380"/>
            <a:ext cx="3575304" cy="861420"/>
          </a:xfrm>
        </p:spPr>
        <p:txBody>
          <a:bodyPr>
            <a:normAutofit/>
          </a:bodyPr>
          <a:lstStyle/>
          <a:p>
            <a:endParaRPr lang="en-US" dirty="0"/>
          </a:p>
          <a:p>
            <a:r>
              <a:rPr lang="en-US" b="1" i="1" dirty="0" err="1" smtClean="0"/>
              <a:t>Naresh</a:t>
            </a:r>
            <a:r>
              <a:rPr lang="en-US" dirty="0" smtClean="0"/>
              <a:t> </a:t>
            </a:r>
            <a:r>
              <a:rPr lang="en-US" b="1" i="1" dirty="0" err="1" smtClean="0"/>
              <a:t>babu</a:t>
            </a:r>
            <a:r>
              <a:rPr lang="en-US" b="1" dirty="0" smtClean="0"/>
              <a:t> O</a:t>
            </a:r>
            <a:endParaRPr lang="en-IN" dirty="0"/>
          </a:p>
        </p:txBody>
      </p:sp>
    </p:spTree>
    <p:extLst>
      <p:ext uri="{BB962C8B-B14F-4D97-AF65-F5344CB8AC3E}">
        <p14:creationId xmlns:p14="http://schemas.microsoft.com/office/powerpoint/2010/main" val="3010992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500"/>
            <a:ext cx="9642355" cy="3416300"/>
          </a:xfrm>
        </p:spPr>
        <p:txBody>
          <a:bodyPr>
            <a:normAutofit/>
          </a:bodyPr>
          <a:lstStyle/>
          <a:p>
            <a:r>
              <a:rPr lang="en-US" sz="2800" b="1" dirty="0" smtClean="0"/>
              <a:t>Fact </a:t>
            </a:r>
            <a:r>
              <a:rPr lang="en-US" sz="2800" b="1" dirty="0"/>
              <a:t>and </a:t>
            </a:r>
            <a:r>
              <a:rPr lang="en-US" sz="2800" b="1" dirty="0" smtClean="0"/>
              <a:t>Finding</a:t>
            </a:r>
          </a:p>
          <a:p>
            <a:r>
              <a:rPr lang="en-US" sz="2400" dirty="0" smtClean="0"/>
              <a:t>Leave </a:t>
            </a:r>
            <a:r>
              <a:rPr lang="en-US" sz="2400" dirty="0"/>
              <a:t>Management System is the important system in administration department in all company. However, the management is different for each company. Some company still comfort with the manual System and the other make change the system from manual to computerize to make the management more effective</a:t>
            </a:r>
            <a:endParaRPr lang="en-IN" sz="2400" dirty="0"/>
          </a:p>
        </p:txBody>
      </p:sp>
    </p:spTree>
    <p:extLst>
      <p:ext uri="{BB962C8B-B14F-4D97-AF65-F5344CB8AC3E}">
        <p14:creationId xmlns:p14="http://schemas.microsoft.com/office/powerpoint/2010/main" val="295383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500"/>
            <a:ext cx="9660828" cy="3695700"/>
          </a:xfrm>
        </p:spPr>
        <p:txBody>
          <a:bodyPr/>
          <a:lstStyle/>
          <a:p>
            <a:r>
              <a:rPr lang="en-US" b="1" dirty="0" smtClean="0"/>
              <a:t> </a:t>
            </a:r>
            <a:r>
              <a:rPr lang="en-US" sz="2400" b="1" dirty="0" smtClean="0"/>
              <a:t>Methodology</a:t>
            </a:r>
            <a:r>
              <a:rPr lang="en-US" sz="2400" dirty="0" smtClean="0"/>
              <a:t> </a:t>
            </a:r>
          </a:p>
          <a:p>
            <a:r>
              <a:rPr lang="en-US" b="1" dirty="0" smtClean="0"/>
              <a:t>What </a:t>
            </a:r>
            <a:r>
              <a:rPr lang="en-US" b="1" dirty="0"/>
              <a:t>to </a:t>
            </a:r>
            <a:r>
              <a:rPr lang="en-US" b="1" dirty="0" smtClean="0"/>
              <a:t>use </a:t>
            </a:r>
          </a:p>
          <a:p>
            <a:r>
              <a:rPr lang="en-US" dirty="0" smtClean="0"/>
              <a:t>In </a:t>
            </a:r>
            <a:r>
              <a:rPr lang="en-US" dirty="0"/>
              <a:t>this system development, OOAD (Object-oriented System Analysis and Design) is the best approach than traditional structured approach. This methodology is using UML (Unified Modeling Language</a:t>
            </a:r>
            <a:r>
              <a:rPr lang="en-US" dirty="0" smtClean="0"/>
              <a:t>), the </a:t>
            </a:r>
            <a:r>
              <a:rPr lang="en-US" dirty="0"/>
              <a:t>object oriented approach has the potential to reduce errors, reduce costs, and increase flexibility because of its inherent features</a:t>
            </a:r>
            <a:r>
              <a:rPr lang="en-US" dirty="0" smtClean="0"/>
              <a:t>.</a:t>
            </a:r>
          </a:p>
          <a:p>
            <a:r>
              <a:rPr lang="en-US" dirty="0" smtClean="0"/>
              <a:t>The </a:t>
            </a:r>
            <a:r>
              <a:rPr lang="en-US" dirty="0"/>
              <a:t>development of the project consists of five SDLC (Software Development Life Cycle) phases</a:t>
            </a:r>
            <a:r>
              <a:rPr lang="en-US" dirty="0" smtClean="0"/>
              <a:t>.</a:t>
            </a:r>
          </a:p>
        </p:txBody>
      </p:sp>
    </p:spTree>
    <p:extLst>
      <p:ext uri="{BB962C8B-B14F-4D97-AF65-F5344CB8AC3E}">
        <p14:creationId xmlns:p14="http://schemas.microsoft.com/office/powerpoint/2010/main" val="60152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US" dirty="0"/>
              <a:t>The phases are</a:t>
            </a:r>
            <a:r>
              <a:rPr lang="en-US" dirty="0" smtClean="0"/>
              <a:t>:</a:t>
            </a:r>
          </a:p>
          <a:p>
            <a:r>
              <a:rPr lang="en-US" b="1" dirty="0"/>
              <a:t>1. Planning </a:t>
            </a:r>
            <a:r>
              <a:rPr lang="en-US" b="1" dirty="0" smtClean="0"/>
              <a:t>Phase</a:t>
            </a:r>
          </a:p>
          <a:p>
            <a:r>
              <a:rPr lang="en-US" dirty="0" smtClean="0"/>
              <a:t>In </a:t>
            </a:r>
            <a:r>
              <a:rPr lang="en-US" dirty="0"/>
              <a:t>this phase, the first step is making a research in finding the best project to propose. After get Information about the project, proposal is submitted. The proposal consists of the project background, problem area, objectives and project requirements. This is the most important thing to do in phase </a:t>
            </a:r>
            <a:r>
              <a:rPr lang="en-US" dirty="0" smtClean="0"/>
              <a:t>planning .</a:t>
            </a:r>
          </a:p>
          <a:p>
            <a:r>
              <a:rPr lang="en-US" dirty="0" smtClean="0"/>
              <a:t>Besides </a:t>
            </a:r>
            <a:r>
              <a:rPr lang="en-US" dirty="0"/>
              <a:t>that, the faculty has accommodated a flow that need to be follow by the student. From the schedule, the student can plan the best way in managing time to develop the project. Gantt chart are </a:t>
            </a:r>
            <a:r>
              <a:rPr lang="en-US" dirty="0" smtClean="0"/>
              <a:t>develop </a:t>
            </a:r>
            <a:r>
              <a:rPr lang="en-US" dirty="0"/>
              <a:t>base on schedule and time that given by the lecturer to submit those entire thing needed.</a:t>
            </a:r>
            <a:endParaRPr lang="en-IN" dirty="0"/>
          </a:p>
        </p:txBody>
      </p:sp>
    </p:spTree>
    <p:extLst>
      <p:ext uri="{BB962C8B-B14F-4D97-AF65-F5344CB8AC3E}">
        <p14:creationId xmlns:p14="http://schemas.microsoft.com/office/powerpoint/2010/main" val="2868414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499"/>
            <a:ext cx="8825659" cy="4120573"/>
          </a:xfrm>
        </p:spPr>
        <p:txBody>
          <a:bodyPr>
            <a:normAutofit/>
          </a:bodyPr>
          <a:lstStyle/>
          <a:p>
            <a:r>
              <a:rPr lang="en-US" b="1" dirty="0" smtClean="0"/>
              <a:t> 1.1.Analysis Phase</a:t>
            </a:r>
          </a:p>
          <a:p>
            <a:r>
              <a:rPr lang="en-US" dirty="0" smtClean="0"/>
              <a:t>First of all, the analysis has to done to know the view of whole system to develop</a:t>
            </a:r>
            <a:r>
              <a:rPr lang="en-US" dirty="0"/>
              <a:t>. The content of </a:t>
            </a:r>
            <a:r>
              <a:rPr lang="en-US" dirty="0" smtClean="0"/>
              <a:t>the</a:t>
            </a:r>
            <a:r>
              <a:rPr lang="en-US" dirty="0"/>
              <a:t> </a:t>
            </a:r>
            <a:r>
              <a:rPr lang="en-US" dirty="0" smtClean="0"/>
              <a:t>proposal </a:t>
            </a:r>
            <a:r>
              <a:rPr lang="en-US" dirty="0"/>
              <a:t>is the result from the </a:t>
            </a:r>
            <a:r>
              <a:rPr lang="en-US" dirty="0" smtClean="0"/>
              <a:t>analysis .</a:t>
            </a:r>
          </a:p>
          <a:p>
            <a:r>
              <a:rPr lang="en-US" dirty="0" smtClean="0"/>
              <a:t>In </a:t>
            </a:r>
            <a:r>
              <a:rPr lang="en-US" dirty="0"/>
              <a:t>this chapter, the important thing need is make more research to captured key functionality. system process and tolls needed. This finding and research can be done via internet, journal, books and tide. The finding should be described and elaborate in diagram, chart and table to make the system easier to understand in process of develop later</a:t>
            </a:r>
            <a:r>
              <a:rPr lang="en-US" dirty="0" smtClean="0"/>
              <a:t>.</a:t>
            </a:r>
          </a:p>
          <a:p>
            <a:r>
              <a:rPr lang="en-US" dirty="0" smtClean="0"/>
              <a:t>Many analysis must done to know the business process of the as-is System and to-be-System.</a:t>
            </a:r>
          </a:p>
          <a:p>
            <a:r>
              <a:rPr lang="en-US" dirty="0" smtClean="0"/>
              <a:t>Analysis about requirement and functionality of the System is very important in process to develop the System	</a:t>
            </a:r>
          </a:p>
          <a:p>
            <a:endParaRPr lang="en-IN" dirty="0"/>
          </a:p>
        </p:txBody>
      </p:sp>
    </p:spTree>
    <p:extLst>
      <p:ext uri="{BB962C8B-B14F-4D97-AF65-F5344CB8AC3E}">
        <p14:creationId xmlns:p14="http://schemas.microsoft.com/office/powerpoint/2010/main" val="3659695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5" y="2603500"/>
            <a:ext cx="10057990" cy="3741882"/>
          </a:xfrm>
        </p:spPr>
        <p:txBody>
          <a:bodyPr>
            <a:normAutofit/>
          </a:bodyPr>
          <a:lstStyle/>
          <a:p>
            <a:r>
              <a:rPr lang="en-US" b="1" dirty="0" smtClean="0"/>
              <a:t>I.2 Design Phases</a:t>
            </a:r>
          </a:p>
          <a:p>
            <a:r>
              <a:rPr lang="en-US" dirty="0" smtClean="0"/>
              <a:t>Based on the analysis phase, the design will be done. The design phase is consisting of 3 activities . The activities area. </a:t>
            </a:r>
          </a:p>
          <a:p>
            <a:r>
              <a:rPr lang="en-US" dirty="0" smtClean="0"/>
              <a:t>a. Logical design</a:t>
            </a:r>
          </a:p>
          <a:p>
            <a:r>
              <a:rPr lang="en-US" dirty="0" smtClean="0"/>
              <a:t>This activity involves class diagram and interaction diagram. </a:t>
            </a:r>
          </a:p>
          <a:p>
            <a:r>
              <a:rPr lang="en-US" dirty="0" smtClean="0"/>
              <a:t>b. Interface design</a:t>
            </a:r>
          </a:p>
          <a:p>
            <a:r>
              <a:rPr lang="en-US" dirty="0" smtClean="0"/>
              <a:t>The activity includes navigation design, output design and input design.</a:t>
            </a:r>
          </a:p>
          <a:p>
            <a:r>
              <a:rPr lang="en-US" dirty="0" smtClean="0"/>
              <a:t>c. Database design </a:t>
            </a:r>
          </a:p>
          <a:p>
            <a:r>
              <a:rPr lang="en-US" dirty="0" smtClean="0"/>
              <a:t>This activity defines logical data model, detail explanation for each entity, description of the association, cardinality and relationship.</a:t>
            </a:r>
            <a:endParaRPr lang="en-IN" dirty="0"/>
          </a:p>
        </p:txBody>
      </p:sp>
    </p:spTree>
    <p:extLst>
      <p:ext uri="{BB962C8B-B14F-4D97-AF65-F5344CB8AC3E}">
        <p14:creationId xmlns:p14="http://schemas.microsoft.com/office/powerpoint/2010/main" val="2194975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sz="2400" b="1" dirty="0" smtClean="0"/>
              <a:t>1.3 </a:t>
            </a:r>
            <a:r>
              <a:rPr lang="en-US" sz="2400" b="1" dirty="0"/>
              <a:t>Testing </a:t>
            </a:r>
            <a:r>
              <a:rPr lang="en-US" sz="2400" b="1" dirty="0" smtClean="0"/>
              <a:t>Phase</a:t>
            </a:r>
          </a:p>
          <a:p>
            <a:r>
              <a:rPr lang="en-US" sz="2000" dirty="0" smtClean="0"/>
              <a:t>In </a:t>
            </a:r>
            <a:r>
              <a:rPr lang="en-US" sz="2000" dirty="0"/>
              <a:t>this phase, the all functionality system are testing and confirm that there are no error and record the entire not function requirement and correct </a:t>
            </a:r>
            <a:r>
              <a:rPr lang="en-US" sz="2000" dirty="0" smtClean="0"/>
              <a:t>it</a:t>
            </a:r>
          </a:p>
          <a:p>
            <a:r>
              <a:rPr lang="en-US" sz="2400" b="1" dirty="0" smtClean="0"/>
              <a:t>1.4 </a:t>
            </a:r>
            <a:r>
              <a:rPr lang="en-US" sz="2400" b="1" dirty="0"/>
              <a:t>Implement </a:t>
            </a:r>
            <a:r>
              <a:rPr lang="en-US" sz="2400" b="1" dirty="0" smtClean="0"/>
              <a:t>Phase</a:t>
            </a:r>
          </a:p>
          <a:p>
            <a:r>
              <a:rPr lang="en-US" sz="2000" dirty="0" smtClean="0"/>
              <a:t>After </a:t>
            </a:r>
            <a:r>
              <a:rPr lang="en-US" sz="2000" dirty="0"/>
              <a:t>all phase have been perfectly done, the system will be implemented to the server and the system can be used.</a:t>
            </a:r>
            <a:endParaRPr lang="en-IN" sz="2000" dirty="0"/>
          </a:p>
        </p:txBody>
      </p:sp>
    </p:spTree>
    <p:extLst>
      <p:ext uri="{BB962C8B-B14F-4D97-AF65-F5344CB8AC3E}">
        <p14:creationId xmlns:p14="http://schemas.microsoft.com/office/powerpoint/2010/main" val="1743164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US" sz="2000" b="1" dirty="0" smtClean="0"/>
              <a:t>Why </a:t>
            </a:r>
            <a:r>
              <a:rPr lang="en-US" sz="2000" b="1" dirty="0"/>
              <a:t>to </a:t>
            </a:r>
            <a:r>
              <a:rPr lang="en-US" sz="2000" b="1" dirty="0" smtClean="0"/>
              <a:t>use</a:t>
            </a:r>
          </a:p>
          <a:p>
            <a:r>
              <a:rPr lang="en-US" dirty="0" smtClean="0"/>
              <a:t>Project </a:t>
            </a:r>
            <a:r>
              <a:rPr lang="en-US" dirty="0"/>
              <a:t>management ensures that available resources are used in the most effective and efficient manner. It is a combination of steps and techniques to keep a project's schedule and budget in line</a:t>
            </a:r>
            <a:r>
              <a:rPr lang="en-US" dirty="0" smtClean="0"/>
              <a:t>.</a:t>
            </a:r>
          </a:p>
          <a:p>
            <a:r>
              <a:rPr lang="en-US" sz="2000" b="1" dirty="0" smtClean="0"/>
              <a:t>Section </a:t>
            </a:r>
            <a:r>
              <a:rPr lang="en-US" sz="2000" b="1" dirty="0"/>
              <a:t>of </a:t>
            </a:r>
            <a:r>
              <a:rPr lang="en-US" sz="2000" b="1" dirty="0" smtClean="0"/>
              <a:t>methodology</a:t>
            </a:r>
          </a:p>
          <a:p>
            <a:r>
              <a:rPr lang="en-US" dirty="0" smtClean="0"/>
              <a:t>Project </a:t>
            </a:r>
            <a:r>
              <a:rPr lang="en-US" dirty="0"/>
              <a:t>Management Methodology consists of five stages</a:t>
            </a:r>
            <a:r>
              <a:rPr lang="en-US" dirty="0" smtClean="0"/>
              <a:t>:</a:t>
            </a:r>
          </a:p>
          <a:p>
            <a:r>
              <a:rPr lang="en-US" dirty="0" smtClean="0"/>
              <a:t>* Initiating</a:t>
            </a:r>
            <a:endParaRPr lang="en-IN" dirty="0"/>
          </a:p>
          <a:p>
            <a:r>
              <a:rPr lang="en-US" dirty="0" smtClean="0"/>
              <a:t>* Planning </a:t>
            </a:r>
          </a:p>
          <a:p>
            <a:r>
              <a:rPr lang="en-US" dirty="0" smtClean="0"/>
              <a:t>*Executing </a:t>
            </a:r>
          </a:p>
          <a:p>
            <a:r>
              <a:rPr lang="en-US" dirty="0" smtClean="0"/>
              <a:t>* Controlling </a:t>
            </a:r>
          </a:p>
          <a:p>
            <a:r>
              <a:rPr lang="en-US" dirty="0" smtClean="0"/>
              <a:t>* Closing</a:t>
            </a:r>
            <a:endParaRPr lang="en-IN" dirty="0"/>
          </a:p>
        </p:txBody>
      </p:sp>
    </p:spTree>
    <p:extLst>
      <p:ext uri="{BB962C8B-B14F-4D97-AF65-F5344CB8AC3E}">
        <p14:creationId xmlns:p14="http://schemas.microsoft.com/office/powerpoint/2010/main" val="1350350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Autofit/>
          </a:bodyPr>
          <a:lstStyle/>
          <a:p>
            <a:r>
              <a:rPr lang="en-US" sz="2000" b="1" dirty="0" smtClean="0"/>
              <a:t> </a:t>
            </a:r>
            <a:r>
              <a:rPr lang="en-US" sz="2000" b="1" dirty="0"/>
              <a:t>Management </a:t>
            </a:r>
            <a:r>
              <a:rPr lang="en-US" sz="2000" b="1" dirty="0" smtClean="0"/>
              <a:t>Plan</a:t>
            </a:r>
          </a:p>
          <a:p>
            <a:r>
              <a:rPr lang="en-US" sz="2000" dirty="0" smtClean="0"/>
              <a:t>In-charges </a:t>
            </a:r>
            <a:r>
              <a:rPr lang="en-US" sz="2000" dirty="0"/>
              <a:t>and approver are encouraged to work with all employees who have added extra leave to develop an excess Employee Leave Management Plan (ELMP) to reduce the liability. An ELMP is an agreement between the employee and employer that designates actions for reducing excess leave accrual in a timely manner. This may involve setting leave dates, arranging for a cash payment leave, or formally deferring leave (all subject to Industrial Agreement/Award conditions). An ELMP must also take into consideration the additional leave that will fall due during the ELMP </a:t>
            </a:r>
            <a:r>
              <a:rPr lang="en-US" sz="2000" dirty="0" smtClean="0"/>
              <a:t>timeframe.</a:t>
            </a:r>
          </a:p>
        </p:txBody>
      </p:sp>
    </p:spTree>
    <p:extLst>
      <p:ext uri="{BB962C8B-B14F-4D97-AF65-F5344CB8AC3E}">
        <p14:creationId xmlns:p14="http://schemas.microsoft.com/office/powerpoint/2010/main" val="165708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499"/>
            <a:ext cx="10427446" cy="3815773"/>
          </a:xfrm>
        </p:spPr>
        <p:txBody>
          <a:bodyPr>
            <a:normAutofit fontScale="85000" lnSpcReduction="10000"/>
          </a:bodyPr>
          <a:lstStyle/>
          <a:p>
            <a:r>
              <a:rPr lang="en-US" sz="2400" dirty="0" smtClean="0"/>
              <a:t>Employee:</a:t>
            </a:r>
          </a:p>
          <a:p>
            <a:r>
              <a:rPr lang="en-US" dirty="0"/>
              <a:t>• </a:t>
            </a:r>
            <a:r>
              <a:rPr lang="en-US" dirty="0" smtClean="0"/>
              <a:t>Applicant </a:t>
            </a:r>
            <a:r>
              <a:rPr lang="en-US" dirty="0"/>
              <a:t>can apply for leave to the </a:t>
            </a:r>
            <a:r>
              <a:rPr lang="en-US" dirty="0" smtClean="0"/>
              <a:t>system</a:t>
            </a:r>
          </a:p>
          <a:p>
            <a:r>
              <a:rPr lang="en-US" dirty="0" smtClean="0"/>
              <a:t>•HR can </a:t>
            </a:r>
            <a:r>
              <a:rPr lang="en-US" dirty="0"/>
              <a:t>See number of day when apply for leave after all deduction of public holiday and official </a:t>
            </a:r>
            <a:r>
              <a:rPr lang="en-US" dirty="0" smtClean="0"/>
              <a:t>holiday</a:t>
            </a:r>
          </a:p>
          <a:p>
            <a:r>
              <a:rPr lang="en-US" dirty="0" smtClean="0"/>
              <a:t>•Able </a:t>
            </a:r>
            <a:r>
              <a:rPr lang="en-US" dirty="0"/>
              <a:t>to see total, applied/ pending, Approved and balanced leaves for each leave </a:t>
            </a:r>
            <a:r>
              <a:rPr lang="en-US" dirty="0" smtClean="0"/>
              <a:t>type Have </a:t>
            </a:r>
            <a:r>
              <a:rPr lang="en-US" dirty="0"/>
              <a:t>to input from date, to date, leave type, reason, description and his/her </a:t>
            </a:r>
            <a:r>
              <a:rPr lang="en-US" dirty="0" smtClean="0"/>
              <a:t>approver</a:t>
            </a:r>
          </a:p>
          <a:p>
            <a:r>
              <a:rPr lang="en-US" sz="2400" dirty="0" smtClean="0"/>
              <a:t>Approver:</a:t>
            </a:r>
          </a:p>
          <a:p>
            <a:r>
              <a:rPr lang="en-US" dirty="0" smtClean="0"/>
              <a:t>• </a:t>
            </a:r>
            <a:r>
              <a:rPr lang="en-US" dirty="0"/>
              <a:t>Approver can see a leave requests as a </a:t>
            </a:r>
            <a:r>
              <a:rPr lang="en-US" dirty="0" smtClean="0"/>
              <a:t>list</a:t>
            </a:r>
          </a:p>
          <a:p>
            <a:r>
              <a:rPr lang="en-US" dirty="0" smtClean="0"/>
              <a:t>•After </a:t>
            </a:r>
            <a:r>
              <a:rPr lang="en-US" dirty="0"/>
              <a:t>his approval he will got a mail also the applicant of the leave </a:t>
            </a:r>
            <a:r>
              <a:rPr lang="en-US" dirty="0" smtClean="0"/>
              <a:t>request</a:t>
            </a:r>
          </a:p>
          <a:p>
            <a:r>
              <a:rPr lang="en-US" dirty="0" smtClean="0"/>
              <a:t>• </a:t>
            </a:r>
            <a:r>
              <a:rPr lang="en-US" dirty="0"/>
              <a:t>Add leave </a:t>
            </a:r>
            <a:r>
              <a:rPr lang="en-US" dirty="0" smtClean="0"/>
              <a:t>type</a:t>
            </a:r>
          </a:p>
          <a:p>
            <a:r>
              <a:rPr lang="en-US" dirty="0"/>
              <a:t>• </a:t>
            </a:r>
            <a:r>
              <a:rPr lang="en-US" dirty="0" smtClean="0"/>
              <a:t>Add </a:t>
            </a:r>
            <a:r>
              <a:rPr lang="en-US" dirty="0"/>
              <a:t>Leave </a:t>
            </a:r>
            <a:r>
              <a:rPr lang="en-US" dirty="0" smtClean="0"/>
              <a:t>Reason</a:t>
            </a:r>
          </a:p>
          <a:p>
            <a:r>
              <a:rPr lang="en-US" dirty="0"/>
              <a:t>• </a:t>
            </a:r>
            <a:r>
              <a:rPr lang="en-US" dirty="0" smtClean="0"/>
              <a:t>Add </a:t>
            </a:r>
            <a:r>
              <a:rPr lang="en-US" dirty="0"/>
              <a:t>public holiday</a:t>
            </a:r>
            <a:endParaRPr lang="en-IN" dirty="0"/>
          </a:p>
        </p:txBody>
      </p:sp>
    </p:spTree>
    <p:extLst>
      <p:ext uri="{BB962C8B-B14F-4D97-AF65-F5344CB8AC3E}">
        <p14:creationId xmlns:p14="http://schemas.microsoft.com/office/powerpoint/2010/main" val="416077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500"/>
            <a:ext cx="9873264" cy="3416300"/>
          </a:xfrm>
        </p:spPr>
        <p:txBody>
          <a:bodyPr/>
          <a:lstStyle/>
          <a:p>
            <a:r>
              <a:rPr lang="en-US" b="1" dirty="0" smtClean="0"/>
              <a:t>Department in-charge:</a:t>
            </a:r>
          </a:p>
          <a:p>
            <a:endParaRPr lang="en-US" b="1" dirty="0" smtClean="0"/>
          </a:p>
          <a:p>
            <a:r>
              <a:rPr lang="en-US" sz="2000" dirty="0" smtClean="0"/>
              <a:t>He will approve after approval of approver</a:t>
            </a:r>
          </a:p>
          <a:p>
            <a:r>
              <a:rPr lang="en-US" sz="2000" dirty="0" smtClean="0"/>
              <a:t>The System will automatically update balance in balance table</a:t>
            </a:r>
          </a:p>
          <a:p>
            <a:r>
              <a:rPr lang="en-US" sz="2000" dirty="0" smtClean="0"/>
              <a:t>And The applicant can check the status of leave request in request table</a:t>
            </a:r>
            <a:endParaRPr lang="en-IN" sz="2000" dirty="0"/>
          </a:p>
        </p:txBody>
      </p:sp>
    </p:spTree>
    <p:extLst>
      <p:ext uri="{BB962C8B-B14F-4D97-AF65-F5344CB8AC3E}">
        <p14:creationId xmlns:p14="http://schemas.microsoft.com/office/powerpoint/2010/main" val="399491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dirty="0" smtClean="0"/>
          </a:p>
          <a:p>
            <a:endParaRPr lang="en-US" dirty="0"/>
          </a:p>
          <a:p>
            <a:r>
              <a:rPr lang="en-US" b="1" dirty="0" smtClean="0"/>
              <a:t>                                Supervisor:</a:t>
            </a:r>
          </a:p>
          <a:p>
            <a:r>
              <a:rPr lang="en-US" dirty="0" smtClean="0"/>
              <a:t>                                Mr. </a:t>
            </a:r>
            <a:r>
              <a:rPr lang="en-US" dirty="0" err="1" smtClean="0"/>
              <a:t>Javeed</a:t>
            </a:r>
            <a:endParaRPr lang="en-US" dirty="0" smtClean="0"/>
          </a:p>
          <a:p>
            <a:r>
              <a:rPr lang="en-US" dirty="0" smtClean="0"/>
              <a:t>           trainer from </a:t>
            </a:r>
            <a:r>
              <a:rPr lang="en-US" dirty="0" err="1" smtClean="0"/>
              <a:t>Manipal</a:t>
            </a:r>
            <a:r>
              <a:rPr lang="en-US" dirty="0" smtClean="0"/>
              <a:t> global skill academy</a:t>
            </a:r>
            <a:endParaRPr lang="en-IN" dirty="0"/>
          </a:p>
        </p:txBody>
      </p:sp>
    </p:spTree>
    <p:extLst>
      <p:ext uri="{BB962C8B-B14F-4D97-AF65-F5344CB8AC3E}">
        <p14:creationId xmlns:p14="http://schemas.microsoft.com/office/powerpoint/2010/main" val="2516609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UML Diagrams</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75773" y="2603500"/>
            <a:ext cx="7126845" cy="3697540"/>
          </a:xfrm>
        </p:spPr>
      </p:pic>
    </p:spTree>
    <p:extLst>
      <p:ext uri="{BB962C8B-B14F-4D97-AF65-F5344CB8AC3E}">
        <p14:creationId xmlns:p14="http://schemas.microsoft.com/office/powerpoint/2010/main" val="1835738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LMS Class Diagrams</a:t>
            </a:r>
            <a:endParaRPr lang="en-IN"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26464" y="2155444"/>
            <a:ext cx="8421624" cy="4400804"/>
          </a:xfrm>
        </p:spPr>
      </p:pic>
    </p:spTree>
    <p:extLst>
      <p:ext uri="{BB962C8B-B14F-4D97-AF65-F5344CB8AC3E}">
        <p14:creationId xmlns:p14="http://schemas.microsoft.com/office/powerpoint/2010/main" val="932016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Chen Diagram</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0518" y="2492662"/>
            <a:ext cx="8913090" cy="3917373"/>
          </a:xfrm>
        </p:spPr>
      </p:pic>
    </p:spTree>
    <p:extLst>
      <p:ext uri="{BB962C8B-B14F-4D97-AF65-F5344CB8AC3E}">
        <p14:creationId xmlns:p14="http://schemas.microsoft.com/office/powerpoint/2010/main" val="553616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499"/>
            <a:ext cx="10298137" cy="3575627"/>
          </a:xfrm>
        </p:spPr>
        <p:txBody>
          <a:bodyPr>
            <a:normAutofit/>
          </a:bodyPr>
          <a:lstStyle/>
          <a:p>
            <a:pPr marL="0" indent="0">
              <a:buNone/>
            </a:pPr>
            <a:r>
              <a:rPr lang="en-US" sz="3600" b="1" dirty="0" smtClean="0"/>
              <a:t>Observation</a:t>
            </a:r>
          </a:p>
          <a:p>
            <a:pPr marL="0" indent="0">
              <a:buNone/>
            </a:pPr>
            <a:r>
              <a:rPr lang="en-US" dirty="0" smtClean="0"/>
              <a:t>They </a:t>
            </a:r>
            <a:r>
              <a:rPr lang="en-US" dirty="0"/>
              <a:t>are related to the expected internal financial performance of the </a:t>
            </a:r>
            <a:r>
              <a:rPr lang="en-US" dirty="0" smtClean="0"/>
              <a:t>organization</a:t>
            </a:r>
          </a:p>
          <a:p>
            <a:pPr marL="0" indent="0">
              <a:buNone/>
            </a:pPr>
            <a:r>
              <a:rPr lang="en-US" dirty="0" smtClean="0"/>
              <a:t>The </a:t>
            </a:r>
            <a:r>
              <a:rPr lang="en-US" dirty="0"/>
              <a:t>goal of this organization actually pursues, how manage the leave easily for </a:t>
            </a:r>
            <a:r>
              <a:rPr lang="en-US" dirty="0" smtClean="0"/>
              <a:t>employee</a:t>
            </a:r>
          </a:p>
          <a:p>
            <a:pPr marL="0" indent="0">
              <a:buNone/>
            </a:pPr>
            <a:r>
              <a:rPr lang="en-US" dirty="0" smtClean="0"/>
              <a:t>Save cost</a:t>
            </a:r>
          </a:p>
          <a:p>
            <a:pPr marL="0" indent="0">
              <a:buNone/>
            </a:pPr>
            <a:r>
              <a:rPr lang="en-US" dirty="0" smtClean="0"/>
              <a:t>Save </a:t>
            </a:r>
            <a:r>
              <a:rPr lang="en-US" dirty="0"/>
              <a:t>overhead </a:t>
            </a:r>
            <a:r>
              <a:rPr lang="en-US" dirty="0" smtClean="0"/>
              <a:t>time</a:t>
            </a:r>
          </a:p>
          <a:p>
            <a:pPr marL="0" indent="0">
              <a:buNone/>
            </a:pPr>
            <a:r>
              <a:rPr lang="en-US" dirty="0" smtClean="0"/>
              <a:t>Save </a:t>
            </a:r>
            <a:r>
              <a:rPr lang="en-US" dirty="0"/>
              <a:t>data for future </a:t>
            </a:r>
            <a:r>
              <a:rPr lang="en-US" dirty="0" smtClean="0"/>
              <a:t>use</a:t>
            </a:r>
          </a:p>
          <a:p>
            <a:pPr marL="0" indent="0">
              <a:buNone/>
            </a:pPr>
            <a:r>
              <a:rPr lang="en-US" dirty="0" smtClean="0"/>
              <a:t>Increase </a:t>
            </a:r>
            <a:r>
              <a:rPr lang="en-US" dirty="0"/>
              <a:t>performance in work </a:t>
            </a:r>
            <a:r>
              <a:rPr lang="en-US" dirty="0" smtClean="0"/>
              <a:t>efforts</a:t>
            </a:r>
          </a:p>
          <a:p>
            <a:pPr marL="0" indent="0">
              <a:buNone/>
            </a:pPr>
            <a:r>
              <a:rPr lang="en-US" dirty="0" smtClean="0"/>
              <a:t>Gain </a:t>
            </a:r>
            <a:r>
              <a:rPr lang="en-US" dirty="0"/>
              <a:t>employee satisfaction</a:t>
            </a:r>
            <a:endParaRPr lang="en-IN" dirty="0"/>
          </a:p>
        </p:txBody>
      </p:sp>
    </p:spTree>
    <p:extLst>
      <p:ext uri="{BB962C8B-B14F-4D97-AF65-F5344CB8AC3E}">
        <p14:creationId xmlns:p14="http://schemas.microsoft.com/office/powerpoint/2010/main" val="942629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sz="2400" b="1" dirty="0" smtClean="0"/>
              <a:t>Possibility Solution</a:t>
            </a:r>
          </a:p>
          <a:p>
            <a:r>
              <a:rPr lang="en-US" dirty="0" smtClean="0"/>
              <a:t>Proposed </a:t>
            </a:r>
            <a:r>
              <a:rPr lang="en-US" dirty="0"/>
              <a:t>system interface is so user </a:t>
            </a:r>
            <a:r>
              <a:rPr lang="en-US" dirty="0" smtClean="0"/>
              <a:t>friendly</a:t>
            </a:r>
          </a:p>
          <a:p>
            <a:r>
              <a:rPr lang="en-US" dirty="0" smtClean="0"/>
              <a:t>Web </a:t>
            </a:r>
            <a:r>
              <a:rPr lang="en-US" dirty="0"/>
              <a:t>based so anywhere user can access though </a:t>
            </a:r>
            <a:r>
              <a:rPr lang="en-US" dirty="0" smtClean="0"/>
              <a:t>internet</a:t>
            </a:r>
          </a:p>
          <a:p>
            <a:r>
              <a:rPr lang="en-US" dirty="0" smtClean="0"/>
              <a:t>Manage </a:t>
            </a:r>
            <a:r>
              <a:rPr lang="en-US" dirty="0"/>
              <a:t>data into database so data is secured and schedule backup script will be run in </a:t>
            </a:r>
            <a:r>
              <a:rPr lang="en-US" dirty="0" smtClean="0"/>
              <a:t>background</a:t>
            </a:r>
          </a:p>
          <a:p>
            <a:r>
              <a:rPr lang="en-US" dirty="0" smtClean="0"/>
              <a:t>Time </a:t>
            </a:r>
            <a:r>
              <a:rPr lang="en-US" dirty="0"/>
              <a:t>save to overhead costing will be </a:t>
            </a:r>
            <a:r>
              <a:rPr lang="en-US" dirty="0" smtClean="0"/>
              <a:t>minimized</a:t>
            </a:r>
          </a:p>
          <a:p>
            <a:r>
              <a:rPr lang="en-US" dirty="0" smtClean="0"/>
              <a:t>Overall </a:t>
            </a:r>
            <a:r>
              <a:rPr lang="en-US" dirty="0"/>
              <a:t>Requirement List</a:t>
            </a:r>
            <a:endParaRPr lang="en-IN" dirty="0"/>
          </a:p>
        </p:txBody>
      </p:sp>
    </p:spTree>
    <p:extLst>
      <p:ext uri="{BB962C8B-B14F-4D97-AF65-F5344CB8AC3E}">
        <p14:creationId xmlns:p14="http://schemas.microsoft.com/office/powerpoint/2010/main" val="4007905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Diagram</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30792" y="2603499"/>
            <a:ext cx="7627608" cy="4152881"/>
          </a:xfrm>
        </p:spPr>
      </p:pic>
    </p:spTree>
    <p:extLst>
      <p:ext uri="{BB962C8B-B14F-4D97-AF65-F5344CB8AC3E}">
        <p14:creationId xmlns:p14="http://schemas.microsoft.com/office/powerpoint/2010/main" val="3491347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r>
              <a:rPr lang="en-US" sz="8800" b="1" dirty="0" smtClean="0">
                <a:solidFill>
                  <a:schemeClr val="accent2">
                    <a:lumMod val="75000"/>
                  </a:schemeClr>
                </a:solidFill>
              </a:rPr>
              <a:t>  ENTITY CLASS</a:t>
            </a:r>
            <a:endParaRPr lang="en-IN" sz="8800" b="1" dirty="0">
              <a:solidFill>
                <a:schemeClr val="accent2">
                  <a:lumMod val="75000"/>
                </a:schemeClr>
              </a:solidFill>
            </a:endParaRPr>
          </a:p>
        </p:txBody>
      </p:sp>
    </p:spTree>
    <p:extLst>
      <p:ext uri="{BB962C8B-B14F-4D97-AF65-F5344CB8AC3E}">
        <p14:creationId xmlns:p14="http://schemas.microsoft.com/office/powerpoint/2010/main" val="1037669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Class Diagrams</a:t>
            </a:r>
            <a:endParaRPr lang="en-IN" dirty="0"/>
          </a:p>
        </p:txBody>
      </p:sp>
      <p:pic>
        <p:nvPicPr>
          <p:cNvPr id="1030" name="Picture 6" descr="https://documents.lucid.app/documents/55e97bfe-d9a3-4295-88fe-3072330910c0/pages/0_0?a=5406&amp;x=-13652&amp;y=-3803&amp;w=5104&amp;h=6662&amp;store=1&amp;accept=image%2F*&amp;auth=LCA%20877409eeb49991bd3d3ff03278dd51a4a2522c3111c3da9042f1bb58ebed39b2-ts%3D168170480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0887" y="2340610"/>
            <a:ext cx="3868465" cy="425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documents.lucid.app/documents/55e97bfe-d9a3-4295-88fe-3072330910c0/pages/0_0?a=5406&amp;x=3112&amp;y=-4170&amp;w=5896&amp;h=6831&amp;store=1&amp;accept=image%2F*&amp;auth=LCA%202387c0a313a88d78234735fef36459b89c8708a5421a7a7a24d899bbd5a65b9a-ts%3D16817048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9352" y="2446250"/>
            <a:ext cx="4248726" cy="4046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documents.lucid.app/documents/55e97bfe-d9a3-4295-88fe-3072330910c0/pages/0_0?a=5406&amp;x=-5304&amp;y=-1658&amp;w=4488&amp;h=5665&amp;store=1&amp;accept=image%2F*&amp;auth=LCA%2090e22a11247574c5150036e6f36286bc4967cf62c56e99176a217780cb8fe5c6-ts%3D16817048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3801" y="2446250"/>
            <a:ext cx="3823853" cy="406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265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sz="5400" b="1" dirty="0"/>
              <a:t> </a:t>
            </a:r>
            <a:r>
              <a:rPr lang="en-US" sz="5400" b="1" dirty="0" smtClean="0">
                <a:solidFill>
                  <a:schemeClr val="accent2">
                    <a:lumMod val="75000"/>
                  </a:schemeClr>
                </a:solidFill>
              </a:rPr>
              <a:t>BUSINESS LOGIC CLASS </a:t>
            </a:r>
            <a:endParaRPr lang="en-IN" sz="5400" b="1" dirty="0">
              <a:solidFill>
                <a:schemeClr val="accent2">
                  <a:lumMod val="75000"/>
                </a:schemeClr>
              </a:solidFill>
            </a:endParaRPr>
          </a:p>
        </p:txBody>
      </p:sp>
    </p:spTree>
    <p:extLst>
      <p:ext uri="{BB962C8B-B14F-4D97-AF65-F5344CB8AC3E}">
        <p14:creationId xmlns:p14="http://schemas.microsoft.com/office/powerpoint/2010/main" val="169446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Busoness</a:t>
            </a:r>
            <a:r>
              <a:rPr lang="en-US" dirty="0" smtClean="0"/>
              <a:t> Logic Class</a:t>
            </a:r>
            <a:endParaRPr lang="en-IN" dirty="0"/>
          </a:p>
        </p:txBody>
      </p:sp>
      <p:pic>
        <p:nvPicPr>
          <p:cNvPr id="4098" name="Picture 2" descr="https://documents.lucid.app/documents/55e97bfe-d9a3-4295-88fe-3072330910c0/pages/0_0?a=5406&amp;x=-14069&amp;y=5846&amp;w=5478&amp;h=6468&amp;store=1&amp;accept=image%2F*&amp;auth=LCA%206d591258efd7ec88ebb2549e5aae6af373eb4681fcde3f3f3a610273e82d3c52-ts%3D168170480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8065" y="2301747"/>
            <a:ext cx="4079887" cy="41759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ocuments.lucid.app/documents/55e97bfe-d9a3-4295-88fe-3072330910c0/pages/0_0?a=5406&amp;x=-6167&amp;y=9409&amp;w=6314&amp;h=6411&amp;store=1&amp;accept=image%2F*&amp;auth=LCA%2022826927a9a616994e7e44037a2bacbadc96db5c92ea1a3c2bc9b811a5935eda-ts%3D16817048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5620" y="2357164"/>
            <a:ext cx="4535054" cy="406515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bwMode="gray">
          <a:xfrm>
            <a:off x="5562362" y="97366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dirty="0"/>
          </a:p>
        </p:txBody>
      </p:sp>
      <p:pic>
        <p:nvPicPr>
          <p:cNvPr id="7" name="Picture 4" descr="https://documents.lucid.app/documents/55e97bfe-d9a3-4295-88fe-3072330910c0/pages/0_0?a=5448&amp;x=2789&amp;y=6115&amp;w=7282&amp;h=8921&amp;store=1&amp;accept=image%2F*&amp;auth=LCA%20e896eb04e0dcad7e11e163d9cb3054b38b9de86cfff87004ba89f7f0349f5994-ts%3D16817048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8208" y="2244437"/>
            <a:ext cx="4082473" cy="444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365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                                   </a:t>
            </a:r>
            <a:r>
              <a:rPr lang="en-US" sz="4000" b="1" dirty="0" smtClean="0"/>
              <a:t>Submitted by:</a:t>
            </a:r>
            <a:r>
              <a:rPr lang="en-US" sz="4000" dirty="0" smtClean="0"/>
              <a:t> </a:t>
            </a:r>
          </a:p>
          <a:p>
            <a:endParaRPr lang="en-US" dirty="0" smtClean="0"/>
          </a:p>
          <a:p>
            <a:r>
              <a:rPr lang="en-US" dirty="0" smtClean="0"/>
              <a:t>                                        </a:t>
            </a:r>
            <a:r>
              <a:rPr lang="en-US" sz="2800" i="1" dirty="0" smtClean="0"/>
              <a:t>NARESH  BABU O</a:t>
            </a:r>
          </a:p>
          <a:p>
            <a:endParaRPr lang="en-US" dirty="0" smtClean="0"/>
          </a:p>
          <a:p>
            <a:r>
              <a:rPr lang="en-US" dirty="0" smtClean="0"/>
              <a:t>                    HDFC API batch-1  </a:t>
            </a:r>
            <a:r>
              <a:rPr lang="en-US" dirty="0"/>
              <a:t>in </a:t>
            </a:r>
            <a:r>
              <a:rPr lang="en-US" dirty="0" err="1" smtClean="0"/>
              <a:t>Manipalglobal</a:t>
            </a:r>
            <a:r>
              <a:rPr lang="en-US" dirty="0" smtClean="0"/>
              <a:t> Skill Academy</a:t>
            </a:r>
            <a:endParaRPr lang="en-IN" dirty="0"/>
          </a:p>
        </p:txBody>
      </p:sp>
    </p:spTree>
    <p:extLst>
      <p:ext uri="{BB962C8B-B14F-4D97-AF65-F5344CB8AC3E}">
        <p14:creationId xmlns:p14="http://schemas.microsoft.com/office/powerpoint/2010/main" val="58181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LMS Project- </a:t>
            </a:r>
            <a:r>
              <a:rPr lang="en-US" sz="2000" dirty="0" smtClean="0"/>
              <a:t>using STS-4 tool</a:t>
            </a:r>
            <a:endParaRPr lang="en-IN" sz="20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3657" y="1772228"/>
            <a:ext cx="9815180" cy="4532110"/>
          </a:xfrm>
        </p:spPr>
      </p:pic>
    </p:spTree>
    <p:extLst>
      <p:ext uri="{BB962C8B-B14F-4D97-AF65-F5344CB8AC3E}">
        <p14:creationId xmlns:p14="http://schemas.microsoft.com/office/powerpoint/2010/main" val="3600211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 UI</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2328" y="1988701"/>
            <a:ext cx="8614039" cy="4643009"/>
          </a:xfrm>
        </p:spPr>
      </p:pic>
    </p:spTree>
    <p:extLst>
      <p:ext uri="{BB962C8B-B14F-4D97-AF65-F5344CB8AC3E}">
        <p14:creationId xmlns:p14="http://schemas.microsoft.com/office/powerpoint/2010/main" val="833643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Swagger-UI</a:t>
            </a:r>
            <a:endParaRPr lang="en-IN"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4488" y="2483427"/>
            <a:ext cx="7766530" cy="3806536"/>
          </a:xfrm>
        </p:spPr>
      </p:pic>
    </p:spTree>
    <p:extLst>
      <p:ext uri="{BB962C8B-B14F-4D97-AF65-F5344CB8AC3E}">
        <p14:creationId xmlns:p14="http://schemas.microsoft.com/office/powerpoint/2010/main" val="2837782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285108" cy="706964"/>
          </a:xfrm>
        </p:spPr>
        <p:txBody>
          <a:bodyPr/>
          <a:lstStyle/>
          <a:p>
            <a:r>
              <a:rPr lang="en-US" dirty="0" smtClean="0"/>
              <a:t>Adding Employee with Output in swagger</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77015" y="2603499"/>
            <a:ext cx="8763047" cy="3900667"/>
          </a:xfrm>
        </p:spPr>
      </p:pic>
    </p:spTree>
    <p:extLst>
      <p:ext uri="{BB962C8B-B14F-4D97-AF65-F5344CB8AC3E}">
        <p14:creationId xmlns:p14="http://schemas.microsoft.com/office/powerpoint/2010/main" val="3304823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Display</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55700" y="2697952"/>
            <a:ext cx="9920467" cy="3726702"/>
          </a:xfrm>
        </p:spPr>
      </p:pic>
    </p:spTree>
    <p:extLst>
      <p:ext uri="{BB962C8B-B14F-4D97-AF65-F5344CB8AC3E}">
        <p14:creationId xmlns:p14="http://schemas.microsoft.com/office/powerpoint/2010/main" val="312892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By Name</a:t>
            </a:r>
            <a:endParaRPr lang="en-IN"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1444" y="2603500"/>
            <a:ext cx="7115475" cy="3989324"/>
          </a:xfrm>
        </p:spPr>
      </p:pic>
    </p:spTree>
    <p:extLst>
      <p:ext uri="{BB962C8B-B14F-4D97-AF65-F5344CB8AC3E}">
        <p14:creationId xmlns:p14="http://schemas.microsoft.com/office/powerpoint/2010/main" val="2797384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Balance By Employee ID</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3887" y="1990852"/>
            <a:ext cx="8412480" cy="4409948"/>
          </a:xfrm>
        </p:spPr>
      </p:pic>
    </p:spTree>
    <p:extLst>
      <p:ext uri="{BB962C8B-B14F-4D97-AF65-F5344CB8AC3E}">
        <p14:creationId xmlns:p14="http://schemas.microsoft.com/office/powerpoint/2010/main" val="1060052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Leave Request</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7593" y="2323505"/>
            <a:ext cx="8174736" cy="4534495"/>
          </a:xfrm>
        </p:spPr>
      </p:pic>
    </p:spTree>
    <p:extLst>
      <p:ext uri="{BB962C8B-B14F-4D97-AF65-F5344CB8AC3E}">
        <p14:creationId xmlns:p14="http://schemas.microsoft.com/office/powerpoint/2010/main" val="166409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Leave </a:t>
            </a:r>
            <a:r>
              <a:rPr lang="en-IN" dirty="0"/>
              <a:t>A</a:t>
            </a:r>
            <a:r>
              <a:rPr lang="en-IN" dirty="0" smtClean="0"/>
              <a:t>pproval</a:t>
            </a:r>
            <a:r>
              <a:rPr lang="en-US" dirty="0" smtClean="0"/>
              <a:t> By Admin</a:t>
            </a:r>
            <a:endParaRPr lang="en-IN"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22401" y="2382982"/>
            <a:ext cx="8599054" cy="4115770"/>
          </a:xfrm>
        </p:spPr>
      </p:pic>
    </p:spTree>
    <p:extLst>
      <p:ext uri="{BB962C8B-B14F-4D97-AF65-F5344CB8AC3E}">
        <p14:creationId xmlns:p14="http://schemas.microsoft.com/office/powerpoint/2010/main" val="1094707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Junit Testing</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872" y="2313432"/>
            <a:ext cx="8814816" cy="4264152"/>
          </a:xfrm>
        </p:spPr>
      </p:pic>
    </p:spTree>
    <p:extLst>
      <p:ext uri="{BB962C8B-B14F-4D97-AF65-F5344CB8AC3E}">
        <p14:creationId xmlns:p14="http://schemas.microsoft.com/office/powerpoint/2010/main" val="1057418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a:t>
            </a:r>
            <a:endParaRPr lang="en-IN" dirty="0"/>
          </a:p>
        </p:txBody>
      </p:sp>
      <p:sp>
        <p:nvSpPr>
          <p:cNvPr id="3" name="Content Placeholder 2"/>
          <p:cNvSpPr>
            <a:spLocks noGrp="1"/>
          </p:cNvSpPr>
          <p:nvPr>
            <p:ph idx="1"/>
          </p:nvPr>
        </p:nvSpPr>
        <p:spPr/>
        <p:txBody>
          <a:bodyPr/>
          <a:lstStyle/>
          <a:p>
            <a:r>
              <a:rPr lang="en-US" dirty="0" smtClean="0"/>
              <a:t>JAVA-8</a:t>
            </a:r>
          </a:p>
          <a:p>
            <a:r>
              <a:rPr lang="en-US" dirty="0" smtClean="0"/>
              <a:t>Spring boot</a:t>
            </a:r>
          </a:p>
          <a:p>
            <a:r>
              <a:rPr lang="en-US" dirty="0" smtClean="0"/>
              <a:t>Rest API</a:t>
            </a:r>
          </a:p>
          <a:p>
            <a:r>
              <a:rPr lang="en-US" dirty="0" smtClean="0"/>
              <a:t>My SQL</a:t>
            </a:r>
          </a:p>
          <a:p>
            <a:r>
              <a:rPr lang="en-US" dirty="0" smtClean="0"/>
              <a:t>Spring Data JPA</a:t>
            </a:r>
          </a:p>
          <a:p>
            <a:r>
              <a:rPr lang="en-US" dirty="0" smtClean="0"/>
              <a:t>Swagger</a:t>
            </a:r>
          </a:p>
          <a:p>
            <a:r>
              <a:rPr lang="en-US" dirty="0" smtClean="0"/>
              <a:t>Junit</a:t>
            </a:r>
          </a:p>
          <a:p>
            <a:endParaRPr lang="en-IN" dirty="0"/>
          </a:p>
        </p:txBody>
      </p:sp>
    </p:spTree>
    <p:extLst>
      <p:ext uri="{BB962C8B-B14F-4D97-AF65-F5344CB8AC3E}">
        <p14:creationId xmlns:p14="http://schemas.microsoft.com/office/powerpoint/2010/main" val="3757273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500"/>
            <a:ext cx="10229326" cy="3897884"/>
          </a:xfrm>
        </p:spPr>
        <p:txBody>
          <a:bodyPr/>
          <a:lstStyle/>
          <a:p>
            <a:r>
              <a:rPr lang="en-US" sz="2400" dirty="0"/>
              <a:t> </a:t>
            </a:r>
            <a:r>
              <a:rPr lang="en-US" sz="2400" b="1" dirty="0"/>
              <a:t>Lessons </a:t>
            </a:r>
            <a:r>
              <a:rPr lang="en-US" sz="2400" b="1" dirty="0" smtClean="0"/>
              <a:t>Learned</a:t>
            </a:r>
          </a:p>
          <a:p>
            <a:endParaRPr lang="en-US" sz="2400" b="1" dirty="0" smtClean="0"/>
          </a:p>
          <a:p>
            <a:r>
              <a:rPr lang="en-US" sz="2400" dirty="0" smtClean="0"/>
              <a:t>What </a:t>
            </a:r>
            <a:r>
              <a:rPr lang="en-US" sz="2400" dirty="0"/>
              <a:t>have I </a:t>
            </a:r>
            <a:r>
              <a:rPr lang="en-US" sz="2400" dirty="0" smtClean="0"/>
              <a:t>learned Here </a:t>
            </a:r>
            <a:r>
              <a:rPr lang="en-US" sz="2400" dirty="0"/>
              <a:t>I have learned about HR specially leave of a company. How they manage employee leave and hat type of calculation occurred in every month. Especially Every year leave calculation is much more complex but I have learned how to manage it</a:t>
            </a:r>
            <a:endParaRPr lang="en-IN" sz="2400" dirty="0"/>
          </a:p>
        </p:txBody>
      </p:sp>
    </p:spTree>
    <p:extLst>
      <p:ext uri="{BB962C8B-B14F-4D97-AF65-F5344CB8AC3E}">
        <p14:creationId xmlns:p14="http://schemas.microsoft.com/office/powerpoint/2010/main" val="2557988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of LMS Project</a:t>
            </a:r>
            <a:endParaRPr lang="en-IN" dirty="0"/>
          </a:p>
        </p:txBody>
      </p:sp>
      <p:sp>
        <p:nvSpPr>
          <p:cNvPr id="3" name="Content Placeholder 2"/>
          <p:cNvSpPr>
            <a:spLocks noGrp="1"/>
          </p:cNvSpPr>
          <p:nvPr>
            <p:ph idx="1"/>
          </p:nvPr>
        </p:nvSpPr>
        <p:spPr/>
        <p:txBody>
          <a:bodyPr>
            <a:normAutofit/>
          </a:bodyPr>
          <a:lstStyle/>
          <a:p>
            <a:r>
              <a:rPr lang="en-US" sz="2800" b="1" dirty="0" smtClean="0"/>
              <a:t> Conclusion</a:t>
            </a:r>
          </a:p>
          <a:p>
            <a:endParaRPr lang="en-US" sz="2800" b="1" dirty="0" smtClean="0"/>
          </a:p>
          <a:p>
            <a:r>
              <a:rPr lang="en-US" sz="2000" dirty="0" smtClean="0"/>
              <a:t>The proposed Leave Management System will make the whole leave management process efficient. Users will be able to know their leave status. The employees may be applying for leave from their home as well. This supporting software will help the management in decision making in case of leave related affairs. Moreover, it will ensure less paper works and as a result the whole process will be swift and reliable.</a:t>
            </a:r>
            <a:endParaRPr lang="en-IN" sz="2000" dirty="0"/>
          </a:p>
        </p:txBody>
      </p:sp>
    </p:spTree>
    <p:extLst>
      <p:ext uri="{BB962C8B-B14F-4D97-AF65-F5344CB8AC3E}">
        <p14:creationId xmlns:p14="http://schemas.microsoft.com/office/powerpoint/2010/main" val="2332133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753035" y="3209365"/>
            <a:ext cx="10668000" cy="3128681"/>
          </a:xfrm>
        </p:spPr>
        <p:txBody>
          <a:bodyPr>
            <a:normAutofit/>
          </a:bodyPr>
          <a:lstStyle/>
          <a:p>
            <a:r>
              <a:rPr lang="en-IN" sz="6600" b="1" dirty="0">
                <a:solidFill>
                  <a:schemeClr val="accent2"/>
                </a:solidFill>
              </a:rPr>
              <a:t>THANK YOU</a:t>
            </a:r>
          </a:p>
        </p:txBody>
      </p:sp>
      <p:sp>
        <p:nvSpPr>
          <p:cNvPr id="12" name="Rectangle 11">
            <a:extLst>
              <a:ext uri="{FF2B5EF4-FFF2-40B4-BE49-F238E27FC236}">
                <a16:creationId xmlns:a16="http://schemas.microsoft.com/office/drawing/2014/main" id="{8EDB9AD5-132F-E67B-8206-D26C1F667C82}"/>
              </a:ext>
            </a:extLst>
          </p:cNvPr>
          <p:cNvSpPr/>
          <p:nvPr/>
        </p:nvSpPr>
        <p:spPr>
          <a:xfrm>
            <a:off x="9188123" y="6543221"/>
            <a:ext cx="2806683" cy="261610"/>
          </a:xfrm>
          <a:prstGeom prst="rect">
            <a:avLst/>
          </a:prstGeom>
          <a:ln>
            <a:solidFill>
              <a:schemeClr val="bg1">
                <a:lumMod val="75000"/>
              </a:schemeClr>
            </a:solidFill>
          </a:ln>
          <a:effectLst>
            <a:outerShdw blurRad="152400" dist="317500" dir="5400000" sx="90000" sy="-19000" rotWithShape="0">
              <a:prstClr val="black">
                <a:alpha val="15000"/>
              </a:prstClr>
            </a:outerShdw>
          </a:effectLst>
        </p:spPr>
        <p:txBody>
          <a:bodyPr wrap="square">
            <a:spAutoFit/>
          </a:bodyPr>
          <a:lstStyle/>
          <a:p>
            <a:pPr marL="87313" lvl="1" indent="-87313" algn="ctr"/>
            <a:r>
              <a:rPr lang="en-US" sz="1050" b="1" spc="300" dirty="0">
                <a:solidFill>
                  <a:schemeClr val="bg1">
                    <a:lumMod val="50000"/>
                  </a:schemeClr>
                </a:solidFill>
                <a:latin typeface="Roboto" panose="02000000000000000000" pitchFamily="2" charset="0"/>
                <a:ea typeface="Roboto" panose="02000000000000000000" pitchFamily="2" charset="0"/>
              </a:rPr>
              <a:t>Java Full Stack Program</a:t>
            </a:r>
          </a:p>
        </p:txBody>
      </p:sp>
    </p:spTree>
    <p:extLst>
      <p:ext uri="{BB962C8B-B14F-4D97-AF65-F5344CB8AC3E}">
        <p14:creationId xmlns:p14="http://schemas.microsoft.com/office/powerpoint/2010/main" val="146634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IN" dirty="0"/>
          </a:p>
        </p:txBody>
      </p:sp>
      <p:sp>
        <p:nvSpPr>
          <p:cNvPr id="3" name="Content Placeholder 2"/>
          <p:cNvSpPr>
            <a:spLocks noGrp="1"/>
          </p:cNvSpPr>
          <p:nvPr>
            <p:ph idx="1"/>
          </p:nvPr>
        </p:nvSpPr>
        <p:spPr>
          <a:xfrm>
            <a:off x="1154954" y="2603500"/>
            <a:ext cx="9826990" cy="3416300"/>
          </a:xfrm>
        </p:spPr>
        <p:txBody>
          <a:bodyPr>
            <a:noAutofit/>
          </a:bodyPr>
          <a:lstStyle/>
          <a:p>
            <a:r>
              <a:rPr lang="en-US" sz="2000" b="1" dirty="0"/>
              <a:t>Executive </a:t>
            </a:r>
            <a:r>
              <a:rPr lang="en-US" sz="2000" b="1" dirty="0" smtClean="0"/>
              <a:t>Summary:</a:t>
            </a:r>
          </a:p>
          <a:p>
            <a:endParaRPr lang="en-US" sz="2000" dirty="0" smtClean="0"/>
          </a:p>
          <a:p>
            <a:r>
              <a:rPr lang="en-US" sz="2000" dirty="0" smtClean="0"/>
              <a:t>This </a:t>
            </a:r>
            <a:r>
              <a:rPr lang="en-US" sz="2000" dirty="0"/>
              <a:t>documentation is provides some information about Employee Leave management System. The Employee Leave management System application is responsible for applies leave, calculation of leave, and leave approval. This application components related to an employee's "Leave Life cycle" while at an organization. These activities include the Enterprise Structure, Cross-Application Components and Organizational Management. </a:t>
            </a:r>
            <a:endParaRPr lang="en-IN" sz="2000" dirty="0"/>
          </a:p>
        </p:txBody>
      </p:sp>
    </p:spTree>
    <p:extLst>
      <p:ext uri="{BB962C8B-B14F-4D97-AF65-F5344CB8AC3E}">
        <p14:creationId xmlns:p14="http://schemas.microsoft.com/office/powerpoint/2010/main" val="234809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smtClean="0"/>
              <a:t>Acknowledgement:</a:t>
            </a:r>
          </a:p>
          <a:p>
            <a:r>
              <a:rPr lang="en-US" dirty="0" smtClean="0"/>
              <a:t>I </a:t>
            </a:r>
            <a:r>
              <a:rPr lang="en-US" dirty="0"/>
              <a:t>would like to mention our sincere gratitude towards University of Greenwich, for giving us the opportunity to carry out our </a:t>
            </a:r>
            <a:r>
              <a:rPr lang="en-US" dirty="0" smtClean="0"/>
              <a:t>Project. I </a:t>
            </a:r>
            <a:r>
              <a:rPr lang="en-US" dirty="0"/>
              <a:t>would like to express our heart full gratitude towards our guide, </a:t>
            </a:r>
            <a:r>
              <a:rPr lang="en-US" dirty="0" smtClean="0"/>
              <a:t>Mr. </a:t>
            </a:r>
            <a:r>
              <a:rPr lang="en-US" dirty="0" err="1" smtClean="0"/>
              <a:t>Javeed</a:t>
            </a:r>
            <a:r>
              <a:rPr lang="en-US" dirty="0" smtClean="0"/>
              <a:t>  </a:t>
            </a:r>
            <a:r>
              <a:rPr lang="en-US" dirty="0"/>
              <a:t>for </a:t>
            </a:r>
            <a:r>
              <a:rPr lang="en-US" dirty="0" smtClean="0"/>
              <a:t>valuable </a:t>
            </a:r>
            <a:r>
              <a:rPr lang="en-US" dirty="0"/>
              <a:t>advice for the successful completion of this dissertation</a:t>
            </a:r>
            <a:r>
              <a:rPr lang="en-US" dirty="0" smtClean="0"/>
              <a:t>.  </a:t>
            </a:r>
          </a:p>
          <a:p>
            <a:r>
              <a:rPr lang="en-US" dirty="0" smtClean="0"/>
              <a:t>I </a:t>
            </a:r>
            <a:r>
              <a:rPr lang="en-US" dirty="0"/>
              <a:t>also like to extend our sincere thanks to the staff of </a:t>
            </a:r>
            <a:r>
              <a:rPr lang="en-US" dirty="0" err="1" smtClean="0"/>
              <a:t>Manipal</a:t>
            </a:r>
            <a:r>
              <a:rPr lang="en-US" dirty="0" smtClean="0"/>
              <a:t> Global Skill Academy </a:t>
            </a:r>
            <a:r>
              <a:rPr lang="en-US" dirty="0"/>
              <a:t>for their invaluable help and support. </a:t>
            </a:r>
            <a:endParaRPr lang="en-US" dirty="0" smtClean="0"/>
          </a:p>
          <a:p>
            <a:r>
              <a:rPr lang="en-US" dirty="0" smtClean="0"/>
              <a:t>Finally</a:t>
            </a:r>
            <a:r>
              <a:rPr lang="en-US" dirty="0"/>
              <a:t>, I take this opportunity to mention our sincere thanks to one and all those who helped us directly or indirectly for the completion of our project</a:t>
            </a:r>
            <a:endParaRPr lang="en-IN" dirty="0"/>
          </a:p>
        </p:txBody>
      </p:sp>
    </p:spTree>
    <p:extLst>
      <p:ext uri="{BB962C8B-B14F-4D97-AF65-F5344CB8AC3E}">
        <p14:creationId xmlns:p14="http://schemas.microsoft.com/office/powerpoint/2010/main" val="527334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499"/>
            <a:ext cx="9836319" cy="3834245"/>
          </a:xfrm>
        </p:spPr>
        <p:txBody>
          <a:bodyPr>
            <a:normAutofit/>
          </a:bodyPr>
          <a:lstStyle/>
          <a:p>
            <a:r>
              <a:rPr lang="en-US" sz="2400" b="1" dirty="0"/>
              <a:t>1</a:t>
            </a:r>
            <a:r>
              <a:rPr lang="en-US" sz="2400" b="1" dirty="0" smtClean="0"/>
              <a:t>.1 Background </a:t>
            </a:r>
            <a:r>
              <a:rPr lang="en-US" sz="2400" b="1" dirty="0"/>
              <a:t>of the </a:t>
            </a:r>
            <a:r>
              <a:rPr lang="en-US" sz="2400" b="1" dirty="0" smtClean="0"/>
              <a:t>project:</a:t>
            </a:r>
          </a:p>
          <a:p>
            <a:r>
              <a:rPr lang="en-US" dirty="0" smtClean="0"/>
              <a:t>In </a:t>
            </a:r>
            <a:r>
              <a:rPr lang="en-US" dirty="0"/>
              <a:t>the existing </a:t>
            </a:r>
            <a:r>
              <a:rPr lang="en-US" dirty="0" smtClean="0"/>
              <a:t>Leave </a:t>
            </a:r>
            <a:r>
              <a:rPr lang="en-US" dirty="0"/>
              <a:t>Management System, every organization follows manual procedure in which employee enters information in a record book. At the end of each year, Administration Department calculates leave/s of every member which is a time taking process and there are chances of losing data or errors in the </a:t>
            </a:r>
            <a:r>
              <a:rPr lang="en-US" dirty="0" smtClean="0"/>
              <a:t>records . This </a:t>
            </a:r>
            <a:r>
              <a:rPr lang="en-US" dirty="0"/>
              <a:t>module is a single Employee Leave Management System that is critical for HR tasks and keeps the record of vital information regarding working leaves. It intelligently adapts to HR policy of the management and allows employees and their line managers to manage leaves and replacements (if required). In this module, Head of Department (HOD) will have permissions to look after data of every employee of their department. HOD can approve leave through this application and can view </a:t>
            </a:r>
            <a:r>
              <a:rPr lang="en-US" dirty="0" smtClean="0"/>
              <a:t>leave information </a:t>
            </a:r>
            <a:r>
              <a:rPr lang="en-US" dirty="0"/>
              <a:t>of every individual.</a:t>
            </a:r>
          </a:p>
          <a:p>
            <a:endParaRPr lang="en-IN" dirty="0"/>
          </a:p>
        </p:txBody>
      </p:sp>
    </p:spTree>
    <p:extLst>
      <p:ext uri="{BB962C8B-B14F-4D97-AF65-F5344CB8AC3E}">
        <p14:creationId xmlns:p14="http://schemas.microsoft.com/office/powerpoint/2010/main" val="2866575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500"/>
            <a:ext cx="8825659" cy="4254500"/>
          </a:xfrm>
        </p:spPr>
        <p:txBody>
          <a:bodyPr>
            <a:normAutofit/>
          </a:bodyPr>
          <a:lstStyle/>
          <a:p>
            <a:r>
              <a:rPr lang="en-US" b="1" dirty="0" smtClean="0"/>
              <a:t> </a:t>
            </a:r>
            <a:r>
              <a:rPr lang="en-US" sz="3200" b="1" dirty="0"/>
              <a:t>Possible </a:t>
            </a:r>
            <a:r>
              <a:rPr lang="en-US" sz="3200" b="1" dirty="0" smtClean="0"/>
              <a:t>Solution</a:t>
            </a:r>
            <a:endParaRPr lang="en-US" b="1" dirty="0" smtClean="0"/>
          </a:p>
          <a:p>
            <a:r>
              <a:rPr lang="en-US" sz="2000" dirty="0" smtClean="0"/>
              <a:t>Above </a:t>
            </a:r>
            <a:r>
              <a:rPr lang="en-US" sz="2000" dirty="0"/>
              <a:t>are certain objectives that should be gain in this </a:t>
            </a:r>
            <a:r>
              <a:rPr lang="en-US" sz="2000" dirty="0" smtClean="0"/>
              <a:t>project :</a:t>
            </a:r>
          </a:p>
          <a:p>
            <a:r>
              <a:rPr lang="en-US" sz="2000" dirty="0" smtClean="0"/>
              <a:t> To </a:t>
            </a:r>
            <a:r>
              <a:rPr lang="en-US" sz="2000" dirty="0"/>
              <a:t>apply leave online (staffs</a:t>
            </a:r>
            <a:r>
              <a:rPr lang="en-US" sz="2000" dirty="0" smtClean="0"/>
              <a:t>)</a:t>
            </a:r>
          </a:p>
          <a:p>
            <a:r>
              <a:rPr lang="en-US" sz="2000" dirty="0" smtClean="0"/>
              <a:t>To </a:t>
            </a:r>
            <a:r>
              <a:rPr lang="en-US" sz="2000" dirty="0"/>
              <a:t>receive leave application from staff </a:t>
            </a:r>
            <a:r>
              <a:rPr lang="en-US" sz="2000" dirty="0" smtClean="0"/>
              <a:t>and to approve </a:t>
            </a:r>
            <a:r>
              <a:rPr lang="en-US" sz="2000" dirty="0"/>
              <a:t>or reject staff leave </a:t>
            </a:r>
            <a:r>
              <a:rPr lang="en-US" sz="2000" dirty="0" smtClean="0"/>
              <a:t>(</a:t>
            </a:r>
            <a:r>
              <a:rPr lang="en-US" sz="2000" dirty="0"/>
              <a:t>Approver</a:t>
            </a:r>
            <a:r>
              <a:rPr lang="en-US" sz="2000" dirty="0" smtClean="0"/>
              <a:t>)</a:t>
            </a:r>
          </a:p>
          <a:p>
            <a:r>
              <a:rPr lang="en-US" sz="2000" dirty="0" smtClean="0"/>
              <a:t>To </a:t>
            </a:r>
            <a:r>
              <a:rPr lang="en-US" sz="2000" dirty="0"/>
              <a:t>calculate leave balance from a fix amount of annual </a:t>
            </a:r>
            <a:r>
              <a:rPr lang="en-US" sz="2000" dirty="0" smtClean="0"/>
              <a:t>leave</a:t>
            </a:r>
          </a:p>
          <a:p>
            <a:r>
              <a:rPr lang="en-US" sz="2000" dirty="0" smtClean="0"/>
              <a:t> To </a:t>
            </a:r>
            <a:r>
              <a:rPr lang="en-US" sz="2000" dirty="0"/>
              <a:t>record all leave information in </a:t>
            </a:r>
            <a:r>
              <a:rPr lang="en-US" sz="2000" dirty="0" smtClean="0"/>
              <a:t>database To </a:t>
            </a:r>
            <a:r>
              <a:rPr lang="en-US" sz="2000" dirty="0"/>
              <a:t>generate report based on staffs leave</a:t>
            </a:r>
            <a:endParaRPr lang="en-IN" sz="2000" dirty="0"/>
          </a:p>
        </p:txBody>
      </p:sp>
    </p:spTree>
    <p:extLst>
      <p:ext uri="{BB962C8B-B14F-4D97-AF65-F5344CB8AC3E}">
        <p14:creationId xmlns:p14="http://schemas.microsoft.com/office/powerpoint/2010/main" val="1238398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sz="2400" b="1" dirty="0" smtClean="0"/>
              <a:t>Literature Review</a:t>
            </a:r>
          </a:p>
          <a:p>
            <a:endParaRPr lang="en-US" sz="2400" b="1" dirty="0" smtClean="0"/>
          </a:p>
          <a:p>
            <a:r>
              <a:rPr lang="en-US" sz="2000" dirty="0" smtClean="0"/>
              <a:t>The </a:t>
            </a:r>
            <a:r>
              <a:rPr lang="en-US" sz="2000" dirty="0"/>
              <a:t>literature review and project methodology is a chapter that describes the analysis and findings on passed research, case study or research that relates with this project, Employee Leave Management System for Babylon Garments Limited and it also review the selected approach or methodology used in this system detail.</a:t>
            </a:r>
            <a:endParaRPr lang="en-IN" sz="2000" dirty="0"/>
          </a:p>
        </p:txBody>
      </p:sp>
    </p:spTree>
    <p:extLst>
      <p:ext uri="{BB962C8B-B14F-4D97-AF65-F5344CB8AC3E}">
        <p14:creationId xmlns:p14="http://schemas.microsoft.com/office/powerpoint/2010/main" val="753649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382</TotalTime>
  <Words>1602</Words>
  <Application>Microsoft Office PowerPoint</Application>
  <PresentationFormat>Widescreen</PresentationFormat>
  <Paragraphs>140</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Century Gothic</vt:lpstr>
      <vt:lpstr>Roboto</vt:lpstr>
      <vt:lpstr>Wingdings 3</vt:lpstr>
      <vt:lpstr>Ion Boardroom</vt:lpstr>
      <vt:lpstr>Employee Leave Management System</vt:lpstr>
      <vt:lpstr>PowerPoint Presentation</vt:lpstr>
      <vt:lpstr>PowerPoint Presentation</vt:lpstr>
      <vt:lpstr>Technologies</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UML Diagrams</vt:lpstr>
      <vt:lpstr>LMS Class Diagrams</vt:lpstr>
      <vt:lpstr>The Chen Diagram</vt:lpstr>
      <vt:lpstr>PowerPoint Presentation</vt:lpstr>
      <vt:lpstr>PowerPoint Presentation</vt:lpstr>
      <vt:lpstr>Component Diagram</vt:lpstr>
      <vt:lpstr>PowerPoint Presentation</vt:lpstr>
      <vt:lpstr>Entity Class Diagrams</vt:lpstr>
      <vt:lpstr>PowerPoint Presentation</vt:lpstr>
      <vt:lpstr>Busoness Logic Class</vt:lpstr>
      <vt:lpstr>LMS Project- using STS-4 tool</vt:lpstr>
      <vt:lpstr>Swagger UI</vt:lpstr>
      <vt:lpstr>Using Swagger-UI</vt:lpstr>
      <vt:lpstr>Adding Employee with Output in swagger</vt:lpstr>
      <vt:lpstr>Database Display</vt:lpstr>
      <vt:lpstr>Search By Name</vt:lpstr>
      <vt:lpstr>Get Balance By Employee ID</vt:lpstr>
      <vt:lpstr>Adding Leave Request</vt:lpstr>
      <vt:lpstr>Leave Approval By Admin</vt:lpstr>
      <vt:lpstr>Junit Testing</vt:lpstr>
      <vt:lpstr>PowerPoint Presentation</vt:lpstr>
      <vt:lpstr>Conclusion of LMS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Project On Employee Leave Management System</dc:title>
  <dc:creator>Lenovo</dc:creator>
  <cp:lastModifiedBy>Lenovo</cp:lastModifiedBy>
  <cp:revision>42</cp:revision>
  <dcterms:created xsi:type="dcterms:W3CDTF">2023-04-17T05:35:55Z</dcterms:created>
  <dcterms:modified xsi:type="dcterms:W3CDTF">2023-04-17T19:07:38Z</dcterms:modified>
</cp:coreProperties>
</file>